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2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7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43.jpeg" ContentType="image/jpe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838002-1026-4173-9586-0A1BC762EC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0CCB8F-2588-4AB4-88F9-64731FEF04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77D08F-237B-476A-8F5B-B749F368274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1FADA0-050C-4362-9783-7A86D9CE6E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9B4222-6FBE-4D14-8DF1-9A67A89316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2DCDF7-7451-46B5-AE54-8616C7CA61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F477E5-47CC-4C9F-A945-F55F86F83A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AEA010-0C9F-4056-81D5-5CEFA75AD5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9A4528-1644-4B28-9832-6BBB73E59E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7A2627-AE38-4BA6-B78F-7ECB35FF3A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B38999-B65E-4807-A37A-CE1F63FD58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4B320C-7131-411E-ABA1-AADE9A1445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FA59DF-DD40-4DAD-94B8-12D6743946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53863D-D50D-475D-9BFA-A586B8424C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10BAFE-EB5B-4B16-B60D-55AC2E69B6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F41D95-E434-4A99-958D-4A56CC2084A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9224C1-A898-4A14-A1C4-612A4B4052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3596E4-4A41-4376-84C3-D9CA70C3C0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6BAC5E8-54CE-493B-8C0C-995995DFF8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F791A7-CE85-4365-82E4-178AD3FAC6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8E0D5F3-9C02-4B12-A76D-A2BF4D33A4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257283-2430-43FD-B835-C799C03C98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98957A-9A42-4C20-A08C-8BFAA5D5C1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0DE5956-0AD7-455D-8422-1BFCEEB82B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E9B3D0-78EA-4338-A104-03459E11D4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37C66E-58A3-433A-8E68-C300036F83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E5BF9CA-27D4-4257-9E74-296589579E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E735AF1-A905-4733-B316-4A065C51C3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EA0ECEA-0D47-434D-828F-DEAFDCCE81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E0CD7B-4AB4-4036-A338-450D48CF8E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2A91F34-1605-49FD-9DC3-868EA4C4E5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A5A1693-6246-4B56-A78E-706D764429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E2886E-EB0C-4DD9-AA33-00C3723CDC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D78E7C-7164-4130-8D15-B00312590D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FCEE73-437E-460A-ACDE-3448CD6DA4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79EC88-C608-4BFB-BD8E-CF194C1FF6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C158B2B-35A1-4F4E-B4D8-BEC09CB0A2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709CB6C-A737-4627-94DB-AAAFC7EFCD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C08FD75-BFC7-4141-8102-2A555B7B4C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9D47EF5-1D84-47FF-84E9-C357556EC9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9721EB5-736A-4B84-81DA-9D2BE05557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47E086-1F23-4C98-8BED-175E4ADC3C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9AE17E3-6E66-4A91-A95A-EB679661FD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7917BC-0399-4790-9443-5C0167D43D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3200" spc="-1" strike="noStrike">
              <a:solidFill>
                <a:srgbClr val="3465a4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487C4B-AFFB-4908-A899-60EBA183C9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A42758-B106-4BC8-9E8A-6ECA00824D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44784D-19D3-4696-B89E-3E14FF82BF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Source Sans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AF4DFB-F16B-46F1-8EF7-6D78F69845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3780000"/>
            <a:ext cx="10080000" cy="18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8000" dir="162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dt" idx="1"/>
          </p:nvPr>
        </p:nvSpPr>
        <p:spPr>
          <a:xfrm>
            <a:off x="45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&lt;date/time&gt;</a:t>
            </a: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r">
              <a:buNone/>
            </a:pPr>
            <a:fld id="{A709BAC7-04AB-4574-97AF-9759475DC66C}" type="slidenum"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0000" y="27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de-AT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0000" y="3870000"/>
            <a:ext cx="9000000" cy="11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/>
          </a:bodyPr>
          <a:p>
            <a:pPr marL="432000" indent="-324000">
              <a:spcAft>
                <a:spcPts val="924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100" spc="-1" strike="noStrike">
                <a:solidFill>
                  <a:srgbClr val="dbf5f9"/>
                </a:solidFill>
                <a:latin typeface="Source Sans Pro"/>
              </a:rPr>
              <a:t>Click to edit the outline text format</a:t>
            </a:r>
            <a:endParaRPr b="0" lang="de-AT" sz="2100" spc="-1" strike="noStrike">
              <a:solidFill>
                <a:srgbClr val="dbf5f9"/>
              </a:solidFill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1650" spc="-1" strike="noStrike">
                <a:solidFill>
                  <a:srgbClr val="dbf5f9"/>
                </a:solidFill>
                <a:latin typeface="Source Sans Pro"/>
              </a:rPr>
              <a:t>Second Outline Level</a:t>
            </a:r>
            <a:endParaRPr b="0" lang="de-AT" sz="1650" spc="-1" strike="noStrike">
              <a:solidFill>
                <a:srgbClr val="dbf5f9"/>
              </a:solidFill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solidFill>
                  <a:srgbClr val="dbf5f9"/>
                </a:solidFill>
                <a:latin typeface="Source Sans Pro"/>
              </a:rPr>
              <a:t>Third Outline Level</a:t>
            </a:r>
            <a:endParaRPr b="0" lang="de-AT" sz="1800" spc="-1" strike="noStrike">
              <a:solidFill>
                <a:srgbClr val="dbf5f9"/>
              </a:solidFill>
              <a:latin typeface="Source Sans Pro"/>
            </a:endParaRPr>
          </a:p>
          <a:p>
            <a:pPr lvl="3" marL="1728000" indent="-216000">
              <a:spcAft>
                <a:spcPts val="42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1500" spc="-1" strike="noStrike">
                <a:solidFill>
                  <a:srgbClr val="dbf5f9"/>
                </a:solidFill>
                <a:latin typeface="Source Sans Pro"/>
              </a:rPr>
              <a:t>Fourth Outline Level</a:t>
            </a:r>
            <a:endParaRPr b="0" lang="de-AT" sz="1500" spc="-1" strike="noStrike">
              <a:solidFill>
                <a:srgbClr val="dbf5f9"/>
              </a:solidFill>
              <a:latin typeface="Source Sans Pro"/>
            </a:endParaRPr>
          </a:p>
          <a:p>
            <a:pPr lvl="4" marL="2160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Source Sans Pro"/>
              </a:rPr>
              <a:t>Fifth Outline Level</a:t>
            </a:r>
            <a:endParaRPr b="0" lang="de-AT" sz="1500" spc="-1" strike="noStrike">
              <a:solidFill>
                <a:srgbClr val="dbf5f9"/>
              </a:solidFill>
              <a:latin typeface="Source Sans Pro"/>
            </a:endParaRPr>
          </a:p>
          <a:p>
            <a:pPr lvl="5" marL="2592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Source Sans Pro"/>
              </a:rPr>
              <a:t>Sixth Outline Level</a:t>
            </a:r>
            <a:endParaRPr b="0" lang="de-AT" sz="1500" spc="-1" strike="noStrike">
              <a:solidFill>
                <a:srgbClr val="dbf5f9"/>
              </a:solidFill>
              <a:latin typeface="Source Sans Pro"/>
            </a:endParaRPr>
          </a:p>
          <a:p>
            <a:pPr lvl="6" marL="3024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Source Sans Pro"/>
              </a:rPr>
              <a:t>Seventh Outline Level</a:t>
            </a:r>
            <a:endParaRPr b="0" lang="de-AT" sz="15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V="1">
            <a:off x="0" y="0"/>
            <a:ext cx="10080000" cy="10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6000"/>
          </a:bodyPr>
          <a:p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Click to edit the outline text format</a:t>
            </a:r>
            <a:endParaRPr b="0" lang="de-AT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100" spc="-1" strike="noStrike">
                <a:latin typeface="Source Sans Pro"/>
              </a:rPr>
              <a:t>Second Outline Level</a:t>
            </a:r>
            <a:endParaRPr b="0" lang="de-AT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Third Outline Level</a:t>
            </a:r>
            <a:endParaRPr b="0" lang="de-AT" sz="1800" spc="-1" strike="noStrike">
              <a:latin typeface="Source Sans Pro"/>
            </a:endParaRPr>
          </a:p>
          <a:p>
            <a:pPr lvl="3" marL="1728000" indent="-216000"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Fourth Outline Level</a:t>
            </a:r>
            <a:endParaRPr b="0" lang="de-AT" sz="1800" spc="-1" strike="noStrike">
              <a:latin typeface="Source Sans Pro"/>
            </a:endParaRPr>
          </a:p>
          <a:p>
            <a:pPr lvl="4" marL="2160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Fifth Outline Level</a:t>
            </a:r>
            <a:endParaRPr b="0" lang="de-AT" sz="1800" spc="-1" strike="noStrike">
              <a:latin typeface="Source Sans Pro"/>
            </a:endParaRPr>
          </a:p>
          <a:p>
            <a:pPr lvl="5" marL="2592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Sixth Outline Level</a:t>
            </a:r>
            <a:endParaRPr b="0" lang="de-AT" sz="1800" spc="-1" strike="noStrike">
              <a:latin typeface="Source Sans Pro"/>
            </a:endParaRPr>
          </a:p>
          <a:p>
            <a:pPr lvl="6" marL="3024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Seventh Outline Level</a:t>
            </a:r>
            <a:endParaRPr b="0" lang="de-AT" sz="1800" spc="-1" strike="noStrike">
              <a:latin typeface="Source Sans Pro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buNone/>
            </a:pPr>
            <a:fld id="{581117AF-D42D-43CD-9A7C-D8B95AE33FDA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 flipV="1">
            <a:off x="0" y="0"/>
            <a:ext cx="10080000" cy="1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6000"/>
          </a:bodyPr>
          <a:p>
            <a:r>
              <a:rPr b="0" lang="de-AT" sz="4500" spc="-1" strike="noStrike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  <a:endParaRPr b="0" lang="de-AT" sz="45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Click to edit the outline text format</a:t>
            </a:r>
            <a:endParaRPr b="0" lang="de-AT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100" spc="-1" strike="noStrike">
                <a:latin typeface="Source Sans Pro"/>
              </a:rPr>
              <a:t>Second Outline Level</a:t>
            </a:r>
            <a:endParaRPr b="0" lang="de-AT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Third Outline Level</a:t>
            </a:r>
            <a:endParaRPr b="0" lang="de-AT" sz="1800" spc="-1" strike="noStrike">
              <a:latin typeface="Source Sans Pro"/>
            </a:endParaRPr>
          </a:p>
          <a:p>
            <a:pPr lvl="3" marL="1728000" indent="-216000">
              <a:spcAft>
                <a:spcPts val="42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1800" spc="-1" strike="noStrike">
                <a:latin typeface="Source Sans Pro"/>
              </a:rPr>
              <a:t>Fourth Outline Level</a:t>
            </a:r>
            <a:endParaRPr b="0" lang="de-AT" sz="1800" spc="-1" strike="noStrike">
              <a:latin typeface="Source Sans Pro"/>
            </a:endParaRPr>
          </a:p>
          <a:p>
            <a:pPr lvl="4" marL="2160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Fifth Outline Level</a:t>
            </a:r>
            <a:endParaRPr b="0" lang="de-AT" sz="1800" spc="-1" strike="noStrike">
              <a:latin typeface="Source Sans Pro"/>
            </a:endParaRPr>
          </a:p>
          <a:p>
            <a:pPr lvl="5" marL="2592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Sixth Outline Level</a:t>
            </a:r>
            <a:endParaRPr b="0" lang="de-AT" sz="1800" spc="-1" strike="noStrike">
              <a:latin typeface="Source Sans Pro"/>
            </a:endParaRPr>
          </a:p>
          <a:p>
            <a:pPr lvl="6" marL="3024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Seventh Outline Level</a:t>
            </a:r>
            <a:endParaRPr b="0" lang="de-AT" sz="1800" spc="-1" strike="noStrike">
              <a:latin typeface="Source Sans Pro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7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8"/>
          </p:nvPr>
        </p:nvSpPr>
        <p:spPr>
          <a:xfrm>
            <a:off x="3420000" y="51192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 idx="9"/>
          </p:nvPr>
        </p:nvSpPr>
        <p:spPr>
          <a:xfrm>
            <a:off x="7650000" y="5130000"/>
            <a:ext cx="189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buNone/>
            </a:pPr>
            <a:fld id="{AA9CBACF-29D8-4285-826D-59EA8C3D7710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90" name=""/>
          <p:cNvSpPr/>
          <p:nvPr/>
        </p:nvSpPr>
        <p:spPr>
          <a:xfrm>
            <a:off x="0" y="5580000"/>
            <a:ext cx="10080000" cy="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162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 flipV="1">
            <a:off x="0" y="0"/>
            <a:ext cx="10080000" cy="10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6000"/>
          </a:bodyPr>
          <a:p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  <a:endParaRPr b="0" lang="de-AT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Source Sans Pro"/>
              </a:rPr>
              <a:t>Click to edit the outline text format</a:t>
            </a:r>
            <a:endParaRPr b="0" lang="de-AT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100" spc="-1" strike="noStrike">
                <a:latin typeface="Source Sans Pro"/>
              </a:rPr>
              <a:t>Second Outline Level</a:t>
            </a:r>
            <a:endParaRPr b="0" lang="de-AT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Third Outline Level</a:t>
            </a:r>
            <a:endParaRPr b="0" lang="de-AT" sz="1800" spc="-1" strike="noStrike">
              <a:latin typeface="Source Sans Pro"/>
            </a:endParaRPr>
          </a:p>
          <a:p>
            <a:pPr lvl="3" marL="1728000" indent="-216000"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Fourth Outline Level</a:t>
            </a:r>
            <a:endParaRPr b="0" lang="de-AT" sz="1800" spc="-1" strike="noStrike">
              <a:latin typeface="Source Sans Pro"/>
            </a:endParaRPr>
          </a:p>
          <a:p>
            <a:pPr lvl="4" marL="2160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Fifth Outline Level</a:t>
            </a:r>
            <a:endParaRPr b="0" lang="de-AT" sz="1800" spc="-1" strike="noStrike">
              <a:latin typeface="Source Sans Pro"/>
            </a:endParaRPr>
          </a:p>
          <a:p>
            <a:pPr lvl="5" marL="2592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Sixth Outline Level</a:t>
            </a:r>
            <a:endParaRPr b="0" lang="de-AT" sz="1800" spc="-1" strike="noStrike">
              <a:latin typeface="Source Sans Pro"/>
            </a:endParaRPr>
          </a:p>
          <a:p>
            <a:pPr lvl="6" marL="3024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Source Sans Pro"/>
              </a:rPr>
              <a:t>Seventh Outline Level</a:t>
            </a:r>
            <a:endParaRPr b="0" lang="de-AT" sz="1800" spc="-1" strike="noStrike">
              <a:latin typeface="Source Sans Pro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&lt;date/time&gt;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buNone/>
            </a:pPr>
            <a:fld id="{3D1CC55B-BC4F-4E5F-BA2C-BF8D38D7F177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earnopengl.com/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s://discord.com/invite/udmRMSc" TargetMode="External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0000" y="327240"/>
            <a:ext cx="900000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0000"/>
          </a:bodyPr>
          <a:p>
            <a:pPr>
              <a:lnSpc>
                <a:spcPct val="100000"/>
              </a:lnSpc>
              <a:buNone/>
            </a:pPr>
            <a:br>
              <a:rPr sz="6000"/>
            </a:br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Self-starting as a 3D graphics programmer</a:t>
            </a:r>
            <a:br>
              <a:rPr sz="6000"/>
            </a:br>
            <a:br>
              <a:rPr sz="6000"/>
            </a:br>
            <a:endParaRPr b="0" lang="en-US" sz="6000" spc="-1" strike="noStrike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9000000" cy="11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2700" spc="-1" strike="noStrike">
                <a:solidFill>
                  <a:srgbClr val="dbf5f9"/>
                </a:solidFill>
                <a:latin typeface="Source Sans Pro"/>
              </a:rPr>
              <a:t>Nick Driscoll</a:t>
            </a:r>
            <a:endParaRPr b="1" lang="en-US" sz="2700" spc="-1" strike="noStrike">
              <a:solidFill>
                <a:srgbClr val="dbf5f9"/>
              </a:solidFill>
              <a:latin typeface="Source Sans Pro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 illustration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121480" y="1371600"/>
            <a:ext cx="5650920" cy="3368520"/>
          </a:xfrm>
          <a:prstGeom prst="rect">
            <a:avLst/>
          </a:prstGeom>
          <a:ln w="1800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3655440" y="4675320"/>
            <a:ext cx="2829600" cy="582480"/>
          </a:xfrm>
          <a:prstGeom prst="rect">
            <a:avLst/>
          </a:prstGeom>
          <a:noFill/>
          <a:ln w="18000">
            <a:noFill/>
          </a:ln>
        </p:spPr>
        <p:txBody>
          <a:bodyPr lIns="36000" rIns="36000" tIns="36000" bIns="36000" anchor="ctr">
            <a:noAutofit/>
          </a:bodyPr>
          <a:p>
            <a:r>
              <a:rPr b="0" lang="en-US" sz="1300" spc="-1" strike="noStrike">
                <a:latin typeface="Source Sans Pro"/>
              </a:rPr>
              <a:t>Simplified 3D graphics pipeline</a:t>
            </a:r>
            <a:endParaRPr b="0" lang="en-US" sz="1300" spc="-1" strike="noStrike">
              <a:latin typeface="Source Sans Pro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Conclusion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previous steps are all there is to getting 3D triangles drawn on a 2D screen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will now revisit each step in more detail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Source Sans Pro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vertex in a particular draw call, a GPU program called </a:t>
            </a:r>
            <a:r>
              <a:rPr b="0" lang="en-US" sz="2400" spc="-1" strike="noStrike">
                <a:latin typeface="Source Sans Pro"/>
              </a:rPr>
              <a:t>the vertex shader will be executed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primary responsibility of the vertex shader is to take a </a:t>
            </a:r>
            <a:r>
              <a:rPr b="0" lang="en-US" sz="2400" spc="-1" strike="noStrike">
                <a:latin typeface="Source Sans Pro"/>
              </a:rPr>
              <a:t>vertex represented in 3D world-space and output its 2D screen-</a:t>
            </a:r>
            <a:r>
              <a:rPr b="0" lang="en-US" sz="2400" spc="-1" strike="noStrike">
                <a:latin typeface="Source Sans Pro"/>
              </a:rPr>
              <a:t>space position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 “space” is just a coordinate system, like from math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vertex shader is also responsible for any other per-vertex </a:t>
            </a:r>
            <a:r>
              <a:rPr b="0" lang="en-US" sz="2400" spc="-1" strike="noStrike">
                <a:latin typeface="Source Sans Pro"/>
              </a:rPr>
              <a:t>processing that you would like the GPU to do in a given draw </a:t>
            </a:r>
            <a:r>
              <a:rPr b="0" lang="en-US" sz="2400" spc="-1" strike="noStrike">
                <a:latin typeface="Source Sans Pro"/>
              </a:rPr>
              <a:t>call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“</a:t>
            </a:r>
            <a:r>
              <a:rPr b="0" lang="en-US" sz="2400" spc="-1" strike="noStrike">
                <a:latin typeface="Source Sans Pro"/>
              </a:rPr>
              <a:t>How exactly is a 3D world-space position transformed into a 2D screen-space position?“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 didn’t want this to become a math talk, but...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Oversimplified concepts from linear algebra: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Vector: a point in a space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Matrix: represents a transformation from one space to another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So, if you have a vector in space A, and you have a matrix that represents a transformation from space A to space B, then you can multiply the matrix with the vector to get the same vector in space B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object in the world will have at least one matrix that describes its position in the world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There will also be a matrix that represents the camera’s position in the world, as well as a matrix that describes how to project what the camera sees onto the screen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Position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Rotation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Field-of-view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illustration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 the following code sample, the vertex shader multiplies an input vertex by the matrix that represents the transform from 3D space to screen space</a:t>
            </a:r>
            <a:endParaRPr b="0" lang="en-US" sz="2400" spc="-1" strike="noStrike">
              <a:latin typeface="Source Sans Pro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2057400" y="2738520"/>
            <a:ext cx="5918400" cy="2747880"/>
          </a:xfrm>
          <a:prstGeom prst="rect">
            <a:avLst/>
          </a:prstGeom>
          <a:ln w="1800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Source Sans Pro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After the transformation into screen space, the pixels that are covered by each triangle need to be determined via a process called rasterization 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Lucky for us, the hardware does all of the work!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Instead of being fully programmable like the vertex and pixel stages, the rasterization step only has configurable attributes: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Viewport/Scissor rectangles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Polygon mode (I.E. wireframe or solid)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Sampling rate (MSAA)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Lots more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Rasterization: vertex attributes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of the most important concepts regarding the rasterizer is the concept of vertex attribute interpolation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vertex will have associated with it some pieces of data, called vertex attributes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position at minimum, but also any other desired data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rasterizer takes special care to make sure that interpolated attributes are "perspective correct"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Who am I?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Self-taught programmer since HS, DevOps engineer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Been studying realtime 3D graphics programming since my </a:t>
            </a:r>
            <a:r>
              <a:rPr b="0" lang="en-US" sz="2400" spc="-1" strike="noStrike">
                <a:latin typeface="Source Sans Pro"/>
              </a:rPr>
              <a:t>graduation from OSU’s computer science program in 2019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Developing a physically-based renderer in Rust using Vulkan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Wanted to give new programmers interested in low-level </a:t>
            </a:r>
            <a:r>
              <a:rPr b="0" lang="en-US" sz="2400" spc="-1" strike="noStrike">
                <a:latin typeface="Source Sans Pro"/>
              </a:rPr>
              <a:t>graphics programming a foundation for learning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 cont.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Rasterized pixels will receive a value per vertex attribute that will be the linear interpolation of the three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 this example, each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vertex has been assigned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 solid color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You can see how each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pixel has been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assigned a color in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proportion to how close it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is to each vertex</a:t>
            </a:r>
            <a:endParaRPr b="0" lang="en-US" sz="2400" spc="-1" strike="noStrike">
              <a:latin typeface="Source Sans Pro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257800" y="2595600"/>
            <a:ext cx="3586320" cy="2662200"/>
          </a:xfrm>
          <a:prstGeom prst="rect">
            <a:avLst/>
          </a:prstGeom>
          <a:ln w="18000"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Source Sans Pro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processing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rasterized triangle will cover some number of pixels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of these pixels, the pixel shader’s code will be executed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output of this shader will be the final color value that the pixel will be on screen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This is where all logic related to lighting, textures, shadows, etc. happen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shader example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4800600" y="1143000"/>
            <a:ext cx="5257800" cy="1925280"/>
          </a:xfrm>
          <a:prstGeom prst="rect">
            <a:avLst/>
          </a:prstGeom>
          <a:ln w="1800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6629400" y="3429000"/>
            <a:ext cx="2662560" cy="1976400"/>
          </a:xfrm>
          <a:prstGeom prst="rect">
            <a:avLst/>
          </a:prstGeom>
          <a:ln w="18000"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/>
        </p:blipFill>
        <p:spPr>
          <a:xfrm>
            <a:off x="228600" y="1143000"/>
            <a:ext cx="4392720" cy="2848680"/>
          </a:xfrm>
          <a:prstGeom prst="rect">
            <a:avLst/>
          </a:prstGeom>
          <a:ln w="18000">
            <a:noFill/>
          </a:ln>
        </p:spPr>
      </p:pic>
      <p:sp>
        <p:nvSpPr>
          <p:cNvPr id="220" name=""/>
          <p:cNvSpPr txBox="1"/>
          <p:nvPr/>
        </p:nvSpPr>
        <p:spPr>
          <a:xfrm>
            <a:off x="1371600" y="4090680"/>
            <a:ext cx="2057400" cy="397080"/>
          </a:xfrm>
          <a:prstGeom prst="rect">
            <a:avLst/>
          </a:prstGeom>
          <a:noFill/>
          <a:ln w="18000">
            <a:noFill/>
          </a:ln>
        </p:spPr>
        <p:txBody>
          <a:bodyPr lIns="36000" rIns="36000" tIns="36000" bIns="36000" anchor="ctr">
            <a:noAutofit/>
          </a:bodyPr>
          <a:p>
            <a:r>
              <a:rPr b="0" lang="en-US" sz="2200" spc="-1" strike="noStrike">
                <a:latin typeface="Source Sans Pro"/>
              </a:rPr>
              <a:t>Vertex shader</a:t>
            </a:r>
            <a:endParaRPr b="0" lang="en-US" sz="2200" spc="-1" strike="noStrike">
              <a:latin typeface="Source Sans Pro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6172200" y="3031920"/>
            <a:ext cx="2743200" cy="397080"/>
          </a:xfrm>
          <a:prstGeom prst="rect">
            <a:avLst/>
          </a:prstGeom>
          <a:noFill/>
          <a:ln w="18000">
            <a:noFill/>
          </a:ln>
        </p:spPr>
        <p:txBody>
          <a:bodyPr lIns="36000" rIns="36000" tIns="36000" bIns="36000" anchor="ctr">
            <a:noAutofit/>
          </a:bodyPr>
          <a:p>
            <a:r>
              <a:rPr b="0" lang="en-US" sz="2200" spc="-1" strike="noStrike">
                <a:latin typeface="Source Sans Pro"/>
              </a:rPr>
              <a:t>Pixel shader</a:t>
            </a:r>
            <a:endParaRPr b="0" lang="en-US" sz="2200" spc="-1" strike="noStrike">
              <a:latin typeface="Source Sans Pro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Actually building something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just finished covering the main theory behind 3D graphics programming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actually start writing code?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Debugging tools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Resources for getting started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Presentations, Papers, and the wider community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Graphics/GPU APIs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	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 – Application Programming Interface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Composed of data structures and function definitions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APIs for programming graphics can be sorted into two </a:t>
            </a:r>
            <a:r>
              <a:rPr b="0" lang="en-US" sz="2400" spc="-1" strike="noStrike">
                <a:latin typeface="Source Sans Pro"/>
              </a:rPr>
              <a:t>major categories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APIs – Older, designed specifically for graphics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11 (and lower versions)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OpenGL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 – Newer, designed for general control of the GPU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12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Vulkan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Metal</a:t>
            </a:r>
            <a:endParaRPr b="0" lang="en-US" sz="1800" spc="-1" strike="noStrike">
              <a:latin typeface="Source Sans Pro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 debugging tools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RenderDoc - Free MIT licensed graphics debugger that allows single-frame capture and detailed introspection of any application using most GPU APIs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Allows you to open any 3D graphics application and look at the API function calls it made during a particular frame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Invaluable for starting out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Vendor tools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GPU vendors have official tools that are more fully featured but are less intuitive to use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NVIDIA Nsight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AMD Radeon GPU Profiler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Intel Graphics Frame Profiler 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u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c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f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i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n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d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81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  <a:hlinkClick r:id="rId2"/>
              </a:rPr>
              <a:t>https://learnopengl.com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Easy to digest, but can be inaccurate when going beyond the basics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Real-Time Rendering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Fourth Edition (2018)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Broad survey of most realtime rendering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techniques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Lacks depth, but provides plenty of terms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to go look up later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 </a:t>
            </a:r>
            <a:endParaRPr b="0" lang="en-US" sz="2100" spc="-1" strike="noStrike">
              <a:latin typeface="Source Sans Pro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7014960" y="3201480"/>
            <a:ext cx="1671840" cy="2056320"/>
          </a:xfrm>
          <a:prstGeom prst="rect">
            <a:avLst/>
          </a:prstGeom>
          <a:ln w="18000"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Papers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? 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Please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.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When you’re more intermediate and are looking to learn specific graphics techniques, one great place to look are the presentations and papers of graphics professionals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SIGGRAPH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ARXIV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Programming Weekly by Jendrik Ilner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Agenda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Define the technical problem of video game graphics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Intro to 3D graphics pipeline – high level algorithm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Detailed account of the three major pipeline stages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End with discussion of APIs, debugging tools, and how to learn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Discord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Graphics Programming discord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  <a:hlinkClick r:id="rId2"/>
              </a:rPr>
              <a:t>https://discord.com/invite/udmRMSc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Can find API specific discords from there as well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Reading the occasional conversation can teach you a ton</a:t>
            </a:r>
            <a:endParaRPr b="0" lang="en-US" sz="2400" spc="-1" strike="noStrike">
              <a:latin typeface="Source Sans Pro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6400800" y="1143000"/>
            <a:ext cx="1257120" cy="1257120"/>
          </a:xfrm>
          <a:prstGeom prst="rect">
            <a:avLst/>
          </a:prstGeom>
          <a:ln w="18000"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Miscellaneous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Code libraries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SDL2 for windowing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GLM for linear algebra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Dear ImGUI for simple in-app UI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Q&amp;A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Follow me on Mastodon: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My website:  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Link to slides: </a:t>
            </a:r>
            <a:endParaRPr b="0" lang="en-US" sz="2400" spc="-1" strike="noStrike">
              <a:latin typeface="Source Sans Pro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800600" y="1143000"/>
            <a:ext cx="1143000" cy="1143000"/>
          </a:xfrm>
          <a:prstGeom prst="rect">
            <a:avLst/>
          </a:prstGeom>
          <a:ln w="18000"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143000" y="1780200"/>
            <a:ext cx="914400" cy="914400"/>
          </a:xfrm>
          <a:prstGeom prst="rect">
            <a:avLst/>
          </a:prstGeom>
          <a:ln w="18000"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rcRect l="3275" t="3275" r="13" b="25"/>
          <a:stretch/>
        </p:blipFill>
        <p:spPr>
          <a:xfrm>
            <a:off x="2971800" y="3200400"/>
            <a:ext cx="914400" cy="914400"/>
          </a:xfrm>
          <a:prstGeom prst="rect">
            <a:avLst/>
          </a:prstGeom>
          <a:ln w="18000"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tretch/>
        </p:blipFill>
        <p:spPr>
          <a:xfrm>
            <a:off x="1143000" y="4686120"/>
            <a:ext cx="914400" cy="914400"/>
          </a:xfrm>
          <a:prstGeom prst="rect">
            <a:avLst/>
          </a:prstGeom>
          <a:ln w="18000">
            <a:noFill/>
          </a:ln>
        </p:spPr>
      </p:pic>
      <p:pic>
        <p:nvPicPr>
          <p:cNvPr id="246" name="" descr=""/>
          <p:cNvPicPr/>
          <p:nvPr/>
        </p:nvPicPr>
        <p:blipFill>
          <a:blip r:embed="rId6"/>
          <a:stretch/>
        </p:blipFill>
        <p:spPr>
          <a:xfrm>
            <a:off x="5091480" y="2743200"/>
            <a:ext cx="4837320" cy="2811960"/>
          </a:xfrm>
          <a:prstGeom prst="rect">
            <a:avLst/>
          </a:prstGeom>
          <a:ln w="1800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Note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Disclaimer: No statements made here will be authoritative or 100% accurate in all cases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These slides will be available online after the talk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No need to squint to read code samples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All code samples are in GLSL</a:t>
            </a:r>
            <a:endParaRPr b="0" lang="en-US" sz="2100" spc="-1" strike="noStrike">
              <a:latin typeface="Source Sans Pro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What are we not talking about here?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Won’t be discussed: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Artist-facing responsibilities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Creating models/animations</a:t>
            </a:r>
            <a:r>
              <a:rPr b="0" lang="en-US" sz="1800" spc="-1" strike="noStrike">
                <a:latin typeface="Source Sans Pro"/>
              </a:rPr>
              <a:t>/textures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Super-modern stuff, raytracing, mesh shaders, etc.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The task at hand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Video games display graphics on a screen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2D grid of square pixels (1920x1080 for 1080p)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Each pixel can be exactly one color at a time (represented as an RGB triplet)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The current “screen“ being rendered to is called the "rendertarget" or "framebuffer"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game must draw/render images by computing each pixel’s color value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individual images produced by the game are typically referred to as frames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to 2D?​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to be able to render a frame given a description of a particular 3D scene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Objects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Camera position and orientation</a:t>
            </a:r>
            <a:endParaRPr b="0" lang="en-US" sz="21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Light sources</a:t>
            </a:r>
            <a:endParaRPr b="0" lang="en-US" sz="21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represent 3D objects in a way that a computer can understand?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object surfaces are made up of a bunch of triangles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3D vertex positions (Vertex buffer)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triangle connectivity info (Index buffer)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Together these buffers describe a list of triangles</a:t>
            </a:r>
            <a:endParaRPr b="0" lang="en-US" sz="18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an algorithm that can take triangle lists as input and produce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colored on-screen pixels as output...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main algorithm that allows programs to render 3D objects is the 3D graphics pipeline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pipeline accepts a list of triangles as input, and as output it writes colored pixels to a specified rendertarget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run through of this pipeline is called a "draw call"</a:t>
            </a:r>
            <a:endParaRPr b="0" lang="en-US" sz="2400" spc="-1" strike="noStrike">
              <a:latin typeface="Source Sans Pro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Much of the pipeline’s behavior is defined through configurable state, meaning some input data is defined in advance of the draw call</a:t>
            </a:r>
            <a:endParaRPr b="0" lang="en-US" sz="2400" spc="-1" strike="noStrike">
              <a:latin typeface="Source Sans Pro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space, along with any other per-vertex work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Source Sans Pro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Source Sans Pro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2023-06-03T15:06:22Z</dcterms:created>
  <dc:creator/>
  <dc:description/>
  <dc:language>en-US</dc:language>
  <cp:lastModifiedBy/>
  <dcterms:modified xsi:type="dcterms:W3CDTF">2023-06-20T19:36:22Z</dcterms:modified>
  <cp:revision>211</cp:revision>
  <dc:subject/>
  <dc:title>Vivid</dc:title>
</cp:coreProperties>
</file>